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font" Target="fonts/Halant-bold.fntdata"/><Relationship Id="rId22" Type="http://schemas.openxmlformats.org/officeDocument/2006/relationships/font" Target="fonts/PlusJakartaSansMedium-italic.fntdata"/><Relationship Id="rId10" Type="http://schemas.openxmlformats.org/officeDocument/2006/relationships/font" Target="fonts/Halant-regular.fntdata"/><Relationship Id="rId21" Type="http://schemas.openxmlformats.org/officeDocument/2006/relationships/font" Target="fonts/PlusJakartaSansMedium-bold.fntdata"/><Relationship Id="rId13" Type="http://schemas.openxmlformats.org/officeDocument/2006/relationships/font" Target="fonts/Inter-bold.fntdata"/><Relationship Id="rId12" Type="http://schemas.openxmlformats.org/officeDocument/2006/relationships/font" Target="fonts/Inter-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notesMaster" Target="notesMasters/notesMaster1.xml"/><Relationship Id="rId19" Type="http://schemas.openxmlformats.org/officeDocument/2006/relationships/font" Target="fonts/PlusJakartaSans-boldItalic.fntdata"/><Relationship Id="rId6" Type="http://schemas.openxmlformats.org/officeDocument/2006/relationships/slide" Target="slides/slide1.xml"/><Relationship Id="rId18" Type="http://schemas.openxmlformats.org/officeDocument/2006/relationships/font" Target="fonts/PlusJakartaSans-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98cf6b441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98cf6b441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98cf6b441_0_11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98cf6b441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698cf6b44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698cf6b4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98cf6b441_0_14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98cf6b441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5.png"/><Relationship Id="rId6"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hyperlink" Target="https://www.nature.org/en-us/about-us/where-we-work/africa/stories-in-africa/the-hadza-helping-hunter-gatherers-protect-their-homeland/#:~:text=Northern%20Tanzania%20is%20home%20to,survival%20depends%20on%20natural%20resourc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39577" y="6856150"/>
            <a:ext cx="811938" cy="811938"/>
          </a:xfrm>
          <a:prstGeom prst="rect">
            <a:avLst/>
          </a:prstGeom>
          <a:noFill/>
          <a:ln>
            <a:noFill/>
          </a:ln>
        </p:spPr>
      </p:pic>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Early Human Adaptations</a:t>
            </a:r>
            <a:endParaRPr sz="2500">
              <a:solidFill>
                <a:schemeClr val="dk1"/>
              </a:solidFill>
              <a:latin typeface="Plus Jakarta Sans Medium"/>
              <a:ea typeface="Plus Jakarta Sans Medium"/>
              <a:cs typeface="Plus Jakarta Sans Medium"/>
              <a:sym typeface="Plus Jakarta Sans Medium"/>
            </a:endParaRPr>
          </a:p>
        </p:txBody>
      </p:sp>
      <p:sp>
        <p:nvSpPr>
          <p:cNvPr id="56" name="Google Shape;56;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390131" y="9348146"/>
            <a:ext cx="425136" cy="425136"/>
          </a:xfrm>
          <a:prstGeom prst="rect">
            <a:avLst/>
          </a:prstGeom>
          <a:noFill/>
          <a:ln>
            <a:noFill/>
          </a:ln>
        </p:spPr>
      </p:pic>
      <p:sp>
        <p:nvSpPr>
          <p:cNvPr id="58" name="Google Shape;58;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9" name="Google Shape;59;p13"/>
          <p:cNvSpPr txBox="1"/>
          <p:nvPr/>
        </p:nvSpPr>
        <p:spPr>
          <a:xfrm>
            <a:off x="406225" y="1440475"/>
            <a:ext cx="6975900" cy="1253400"/>
          </a:xfrm>
          <a:prstGeom prst="rect">
            <a:avLst/>
          </a:prstGeom>
          <a:noFill/>
          <a:ln>
            <a:noFill/>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___________ (Old Stone Age) marks the earliest phase of human history, when people lived as foragers—hunting animals, gathering plants, and ________________________________________ in small, mobile groups. Over time, early humans developed new technologies like fire, stone tools, and clothing, which helped them ________________________________. During the 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 humans began to experiment with farming and settling down. These changes slowly led to more permanent communities, social complexity, and the __________________________________.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60" name="Google Shape;60;p13"/>
          <p:cNvSpPr txBox="1"/>
          <p:nvPr/>
        </p:nvSpPr>
        <p:spPr>
          <a:xfrm>
            <a:off x="32715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Environmental Adaptation: </a:t>
            </a:r>
            <a:r>
              <a:rPr lang="en" sz="1200">
                <a:solidFill>
                  <a:schemeClr val="dk1"/>
                </a:solidFill>
                <a:latin typeface="Inter"/>
                <a:ea typeface="Inter"/>
                <a:cs typeface="Inter"/>
                <a:sym typeface="Inter"/>
              </a:rPr>
              <a:t>Early humans adapted to a  range of ________________ by developing survival strategies such as 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 for warmth and cooking. Their</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 helped them move with the seasons and locate food and water sources.</a:t>
            </a:r>
            <a:endParaRPr sz="1200">
              <a:solidFill>
                <a:schemeClr val="dk1"/>
              </a:solidFill>
              <a:latin typeface="Inter"/>
              <a:ea typeface="Inter"/>
              <a:cs typeface="Inter"/>
              <a:sym typeface="Inter"/>
            </a:endParaRPr>
          </a:p>
        </p:txBody>
      </p:sp>
      <p:sp>
        <p:nvSpPr>
          <p:cNvPr id="61" name="Google Shape;61;p13"/>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62" name="Google Shape;62;p13"/>
          <p:cNvSpPr txBox="1"/>
          <p:nvPr/>
        </p:nvSpPr>
        <p:spPr>
          <a:xfrm>
            <a:off x="2750725" y="3728575"/>
            <a:ext cx="22242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Technological Innovations:</a:t>
            </a:r>
            <a:r>
              <a:rPr lang="en" sz="1200">
                <a:solidFill>
                  <a:schemeClr val="dk1"/>
                </a:solidFill>
                <a:latin typeface="Inter"/>
                <a:ea typeface="Inter"/>
                <a:cs typeface="Inter"/>
                <a:sym typeface="Inter"/>
              </a:rPr>
              <a:t> Paleolithic people created tools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 to hunt animals, gather plants, and process food. Later, during the Mesolithic Era, humans invented more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b="1" sz="1200" u="sng">
              <a:solidFill>
                <a:srgbClr val="E95C3D"/>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 t</a:t>
            </a:r>
            <a:r>
              <a:rPr lang="en" sz="1200">
                <a:solidFill>
                  <a:schemeClr val="dk1"/>
                </a:solidFill>
                <a:latin typeface="Inter"/>
                <a:ea typeface="Inter"/>
                <a:cs typeface="Inter"/>
                <a:sym typeface="Inter"/>
              </a:rPr>
              <a:t>hat improved daily life.</a:t>
            </a:r>
            <a:endParaRPr sz="1200">
              <a:solidFill>
                <a:schemeClr val="dk1"/>
              </a:solidFill>
              <a:latin typeface="Inter"/>
              <a:ea typeface="Inter"/>
              <a:cs typeface="Inter"/>
              <a:sym typeface="Inter"/>
            </a:endParaRPr>
          </a:p>
        </p:txBody>
      </p:sp>
      <p:sp>
        <p:nvSpPr>
          <p:cNvPr id="63" name="Google Shape;63;p13"/>
          <p:cNvSpPr txBox="1"/>
          <p:nvPr/>
        </p:nvSpPr>
        <p:spPr>
          <a:xfrm>
            <a:off x="518900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Resource Strategies:</a:t>
            </a:r>
            <a:r>
              <a:rPr lang="en" sz="1200">
                <a:solidFill>
                  <a:schemeClr val="dk1"/>
                </a:solidFill>
                <a:latin typeface="Inter"/>
                <a:ea typeface="Inter"/>
                <a:cs typeface="Inter"/>
                <a:sym typeface="Inter"/>
              </a:rPr>
              <a:t> Early humans were primarily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 gathering plants and hunting animals 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 Over time, some communities began ______________ which allowed them to settle in one place and led to the development of more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a:t>
            </a:r>
            <a:endParaRPr sz="1200">
              <a:solidFill>
                <a:schemeClr val="dk1"/>
              </a:solidFill>
              <a:latin typeface="Inter"/>
              <a:ea typeface="Inter"/>
              <a:cs typeface="Inter"/>
              <a:sym typeface="Inter"/>
            </a:endParaRPr>
          </a:p>
        </p:txBody>
      </p:sp>
      <p:sp>
        <p:nvSpPr>
          <p:cNvPr id="64" name="Google Shape;64;p13"/>
          <p:cNvSpPr txBox="1"/>
          <p:nvPr/>
        </p:nvSpPr>
        <p:spPr>
          <a:xfrm>
            <a:off x="2465442" y="308792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Aspects of Early Human Life</a:t>
            </a:r>
            <a:endParaRPr b="1" sz="1500">
              <a:solidFill>
                <a:schemeClr val="dk1"/>
              </a:solidFill>
              <a:latin typeface="Inter"/>
              <a:ea typeface="Inter"/>
              <a:cs typeface="Inter"/>
              <a:sym typeface="Inter"/>
            </a:endParaRPr>
          </a:p>
        </p:txBody>
      </p:sp>
      <p:sp>
        <p:nvSpPr>
          <p:cNvPr id="65" name="Google Shape;65;p13"/>
          <p:cNvSpPr txBox="1"/>
          <p:nvPr/>
        </p:nvSpPr>
        <p:spPr>
          <a:xfrm>
            <a:off x="1203638" y="7058869"/>
            <a:ext cx="1547100" cy="4065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66" name="Google Shape;66;p13"/>
          <p:cNvSpPr txBox="1"/>
          <p:nvPr/>
        </p:nvSpPr>
        <p:spPr>
          <a:xfrm>
            <a:off x="4102125" y="7616575"/>
            <a:ext cx="27945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development of farming led to</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_______________________________. The division of labor became more specialized. New technologies like pottery and polished tools emerged over time. Technological innovation was a ___________________________ in human development.</a:t>
            </a:r>
            <a:endParaRPr sz="1200">
              <a:solidFill>
                <a:schemeClr val="dk1"/>
              </a:solidFill>
              <a:latin typeface="Inter"/>
              <a:ea typeface="Inter"/>
              <a:cs typeface="Inter"/>
              <a:sym typeface="Inter"/>
            </a:endParaRPr>
          </a:p>
        </p:txBody>
      </p:sp>
      <p:sp>
        <p:nvSpPr>
          <p:cNvPr id="67" name="Google Shape;67;p13"/>
          <p:cNvSpPr txBox="1"/>
          <p:nvPr/>
        </p:nvSpPr>
        <p:spPr>
          <a:xfrm>
            <a:off x="861025" y="6499163"/>
            <a:ext cx="6003600" cy="4320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Key Insights for Understanding Early Human History</a:t>
            </a:r>
            <a:endParaRPr b="1" sz="1500">
              <a:solidFill>
                <a:schemeClr val="dk1"/>
              </a:solidFill>
              <a:latin typeface="Inter"/>
              <a:ea typeface="Inter"/>
              <a:cs typeface="Inter"/>
              <a:sym typeface="Inter"/>
            </a:endParaRPr>
          </a:p>
        </p:txBody>
      </p:sp>
      <p:sp>
        <p:nvSpPr>
          <p:cNvPr id="68" name="Google Shape;68;p13"/>
          <p:cNvSpPr txBox="1"/>
          <p:nvPr/>
        </p:nvSpPr>
        <p:spPr>
          <a:xfrm>
            <a:off x="4974938" y="7058869"/>
            <a:ext cx="1547100" cy="4065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69" name="Google Shape;69;p13"/>
          <p:cNvSpPr txBox="1"/>
          <p:nvPr/>
        </p:nvSpPr>
        <p:spPr>
          <a:xfrm>
            <a:off x="893025" y="7616575"/>
            <a:ext cx="29190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Humans continued to ________________ for survival. They lived in small, cooperative groups with flexible roles. Their lifeways remained mobile for much of the period. Early humans were __________________—they shaped and were shaped by their environments.</a:t>
            </a:r>
            <a:endParaRPr sz="1200">
              <a:solidFill>
                <a:schemeClr val="dk1"/>
              </a:solidFill>
              <a:latin typeface="Inter"/>
              <a:ea typeface="Inter"/>
              <a:cs typeface="Inter"/>
              <a:sym typeface="Inter"/>
            </a:endParaRPr>
          </a:p>
        </p:txBody>
      </p:sp>
      <p:pic>
        <p:nvPicPr>
          <p:cNvPr id="70" name="Google Shape;70;p13" title="Context@2x transparent.png"/>
          <p:cNvPicPr preferRelativeResize="0"/>
          <p:nvPr/>
        </p:nvPicPr>
        <p:blipFill>
          <a:blip r:embed="rId5">
            <a:alphaModFix/>
          </a:blip>
          <a:stretch>
            <a:fillRect/>
          </a:stretch>
        </p:blipFill>
        <p:spPr>
          <a:xfrm>
            <a:off x="1186924" y="2747874"/>
            <a:ext cx="920600" cy="920600"/>
          </a:xfrm>
          <a:prstGeom prst="rect">
            <a:avLst/>
          </a:prstGeom>
          <a:noFill/>
          <a:ln>
            <a:noFill/>
          </a:ln>
        </p:spPr>
      </p:pic>
      <p:pic>
        <p:nvPicPr>
          <p:cNvPr id="71" name="Google Shape;71;p13"/>
          <p:cNvPicPr preferRelativeResize="0"/>
          <p:nvPr/>
        </p:nvPicPr>
        <p:blipFill>
          <a:blip r:embed="rId6">
            <a:alphaModFix/>
          </a:blip>
          <a:stretch>
            <a:fillRect/>
          </a:stretch>
        </p:blipFill>
        <p:spPr>
          <a:xfrm>
            <a:off x="216272" y="110272"/>
            <a:ext cx="1041739" cy="43197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4"/>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77" name="Google Shape;77;p14"/>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78" name="Google Shape;78;p14"/>
          <p:cNvSpPr txBox="1"/>
          <p:nvPr/>
        </p:nvSpPr>
        <p:spPr>
          <a:xfrm>
            <a:off x="400050" y="10380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79" name="Google Shape;79;p14"/>
          <p:cNvSpPr/>
          <p:nvPr/>
        </p:nvSpPr>
        <p:spPr>
          <a:xfrm>
            <a:off x="506300" y="1583363"/>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Changes &amp; Challenges</a:t>
            </a:r>
            <a:endParaRPr b="1" sz="1700">
              <a:solidFill>
                <a:schemeClr val="dk1"/>
              </a:solidFill>
              <a:latin typeface="Inter"/>
              <a:ea typeface="Inter"/>
              <a:cs typeface="Inter"/>
              <a:sym typeface="Inter"/>
            </a:endParaRPr>
          </a:p>
        </p:txBody>
      </p:sp>
      <p:sp>
        <p:nvSpPr>
          <p:cNvPr id="80" name="Google Shape;80;p14"/>
          <p:cNvSpPr/>
          <p:nvPr/>
        </p:nvSpPr>
        <p:spPr>
          <a:xfrm>
            <a:off x="498125" y="24505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4"/>
          <p:cNvSpPr txBox="1"/>
          <p:nvPr/>
        </p:nvSpPr>
        <p:spPr>
          <a:xfrm>
            <a:off x="506300" y="20448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How is the Hadza way of life threatened today?</a:t>
            </a:r>
            <a:endParaRPr sz="1200">
              <a:solidFill>
                <a:schemeClr val="dk1"/>
              </a:solidFill>
              <a:latin typeface="Inter"/>
              <a:ea typeface="Inter"/>
              <a:cs typeface="Inter"/>
              <a:sym typeface="Inter"/>
            </a:endParaRPr>
          </a:p>
        </p:txBody>
      </p:sp>
      <p:sp>
        <p:nvSpPr>
          <p:cNvPr id="82" name="Google Shape;82;p14"/>
          <p:cNvSpPr txBox="1"/>
          <p:nvPr/>
        </p:nvSpPr>
        <p:spPr>
          <a:xfrm>
            <a:off x="506300" y="37985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actions are being taken to protect their land and rights?</a:t>
            </a:r>
            <a:endParaRPr sz="1200">
              <a:solidFill>
                <a:schemeClr val="dk1"/>
              </a:solidFill>
              <a:latin typeface="Inter"/>
              <a:ea typeface="Inter"/>
              <a:cs typeface="Inter"/>
              <a:sym typeface="Inter"/>
            </a:endParaRPr>
          </a:p>
        </p:txBody>
      </p:sp>
      <p:sp>
        <p:nvSpPr>
          <p:cNvPr id="83" name="Google Shape;83;p14"/>
          <p:cNvSpPr/>
          <p:nvPr/>
        </p:nvSpPr>
        <p:spPr>
          <a:xfrm>
            <a:off x="498125" y="41853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 name="Google Shape;84;p14"/>
          <p:cNvSpPr/>
          <p:nvPr/>
        </p:nvSpPr>
        <p:spPr>
          <a:xfrm>
            <a:off x="506300" y="5552188"/>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Collaborative Synthesis</a:t>
            </a:r>
            <a:endParaRPr b="1" sz="1700">
              <a:solidFill>
                <a:schemeClr val="dk1"/>
              </a:solidFill>
              <a:latin typeface="Inter"/>
              <a:ea typeface="Inter"/>
              <a:cs typeface="Inter"/>
              <a:sym typeface="Inter"/>
            </a:endParaRPr>
          </a:p>
        </p:txBody>
      </p:sp>
      <p:sp>
        <p:nvSpPr>
          <p:cNvPr id="85" name="Google Shape;85;p14"/>
          <p:cNvSpPr txBox="1"/>
          <p:nvPr/>
        </p:nvSpPr>
        <p:spPr>
          <a:xfrm>
            <a:off x="506300" y="60361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Directions: 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86" name="Google Shape;86;p14"/>
          <p:cNvSpPr/>
          <p:nvPr/>
        </p:nvSpPr>
        <p:spPr>
          <a:xfrm>
            <a:off x="534750" y="71231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 name="Google Shape;87;p14"/>
          <p:cNvSpPr txBox="1"/>
          <p:nvPr/>
        </p:nvSpPr>
        <p:spPr>
          <a:xfrm>
            <a:off x="534900" y="66228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Lifestyle &amp; Traditions</a:t>
            </a:r>
            <a:endParaRPr b="1">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pic>
        <p:nvPicPr>
          <p:cNvPr id="92" name="Google Shape;92;p15"/>
          <p:cNvPicPr preferRelativeResize="0"/>
          <p:nvPr/>
        </p:nvPicPr>
        <p:blipFill>
          <a:blip r:embed="rId3">
            <a:alphaModFix/>
          </a:blip>
          <a:stretch>
            <a:fillRect/>
          </a:stretch>
        </p:blipFill>
        <p:spPr>
          <a:xfrm>
            <a:off x="3539577" y="6856150"/>
            <a:ext cx="811938" cy="811938"/>
          </a:xfrm>
          <a:prstGeom prst="rect">
            <a:avLst/>
          </a:prstGeom>
          <a:noFill/>
          <a:ln>
            <a:noFill/>
          </a:ln>
        </p:spPr>
      </p:pic>
      <p:sp>
        <p:nvSpPr>
          <p:cNvPr id="93" name="Google Shape;93;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Early Human Adaptations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94" name="Google Shape;94;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5"/>
          <p:cNvPicPr preferRelativeResize="0"/>
          <p:nvPr/>
        </p:nvPicPr>
        <p:blipFill>
          <a:blip r:embed="rId4">
            <a:alphaModFix/>
          </a:blip>
          <a:stretch>
            <a:fillRect/>
          </a:stretch>
        </p:blipFill>
        <p:spPr>
          <a:xfrm>
            <a:off x="390131" y="9348146"/>
            <a:ext cx="425136" cy="425136"/>
          </a:xfrm>
          <a:prstGeom prst="rect">
            <a:avLst/>
          </a:prstGeom>
          <a:noFill/>
          <a:ln>
            <a:noFill/>
          </a:ln>
        </p:spPr>
      </p:pic>
      <p:sp>
        <p:nvSpPr>
          <p:cNvPr id="96" name="Google Shape;96;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7" name="Google Shape;97;p15"/>
          <p:cNvSpPr txBox="1"/>
          <p:nvPr/>
        </p:nvSpPr>
        <p:spPr>
          <a:xfrm>
            <a:off x="406225" y="1440475"/>
            <a:ext cx="6975900" cy="1253400"/>
          </a:xfrm>
          <a:prstGeom prst="rect">
            <a:avLst/>
          </a:prstGeom>
          <a:noFill/>
          <a:ln>
            <a:noFill/>
          </a:ln>
        </p:spPr>
        <p:txBody>
          <a:bodyPr anchorCtr="0" anchor="t" bIns="109725" lIns="109725" spcFirstLastPara="1" rIns="109725" wrap="square" tIns="1097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b="1" lang="en" sz="1200" u="sng">
                <a:solidFill>
                  <a:srgbClr val="E95C3D"/>
                </a:solidFill>
                <a:latin typeface="Inter"/>
                <a:ea typeface="Inter"/>
                <a:cs typeface="Inter"/>
                <a:sym typeface="Inter"/>
              </a:rPr>
              <a:t>Paleolithic Era</a:t>
            </a:r>
            <a:r>
              <a:rPr lang="en" sz="1200">
                <a:solidFill>
                  <a:schemeClr val="dk1"/>
                </a:solidFill>
                <a:latin typeface="Inter"/>
                <a:ea typeface="Inter"/>
                <a:cs typeface="Inter"/>
                <a:sym typeface="Inter"/>
              </a:rPr>
              <a:t> (Old Stone Age) marks the earliest phase of human history, when people lived as foragers—hunting animals, gathering plants, and </a:t>
            </a:r>
            <a:r>
              <a:rPr b="1" lang="en" sz="1200" u="sng">
                <a:solidFill>
                  <a:srgbClr val="E95C3D"/>
                </a:solidFill>
                <a:latin typeface="Inter"/>
                <a:ea typeface="Inter"/>
                <a:cs typeface="Inter"/>
                <a:sym typeface="Inter"/>
              </a:rPr>
              <a:t>adapting to their environments</a:t>
            </a:r>
            <a:r>
              <a:rPr lang="en" sz="1200">
                <a:solidFill>
                  <a:schemeClr val="dk1"/>
                </a:solidFill>
                <a:latin typeface="Inter"/>
                <a:ea typeface="Inter"/>
                <a:cs typeface="Inter"/>
                <a:sym typeface="Inter"/>
              </a:rPr>
              <a:t> in small, mobile groups. Over time, early humans developed new technologies like fire, stone tools, and clothing, which helped them </a:t>
            </a:r>
            <a:r>
              <a:rPr b="1" lang="en" sz="1200" u="sng">
                <a:solidFill>
                  <a:srgbClr val="E95C3D"/>
                </a:solidFill>
                <a:latin typeface="Inter"/>
                <a:ea typeface="Inter"/>
                <a:cs typeface="Inter"/>
                <a:sym typeface="Inter"/>
              </a:rPr>
              <a:t>survive in a variety of climates</a:t>
            </a:r>
            <a:r>
              <a:rPr lang="en" sz="1200">
                <a:solidFill>
                  <a:schemeClr val="dk1"/>
                </a:solidFill>
                <a:latin typeface="Inter"/>
                <a:ea typeface="Inter"/>
                <a:cs typeface="Inter"/>
                <a:sym typeface="Inter"/>
              </a:rPr>
              <a:t>. During the </a:t>
            </a:r>
            <a:r>
              <a:rPr b="1" lang="en" sz="1200" u="sng">
                <a:solidFill>
                  <a:srgbClr val="E95C3D"/>
                </a:solidFill>
                <a:latin typeface="Inter"/>
                <a:ea typeface="Inter"/>
                <a:cs typeface="Inter"/>
                <a:sym typeface="Inter"/>
              </a:rPr>
              <a:t>Mesolithic Era,</a:t>
            </a:r>
            <a:r>
              <a:rPr lang="en" sz="1200">
                <a:solidFill>
                  <a:schemeClr val="dk1"/>
                </a:solidFill>
                <a:latin typeface="Inter"/>
                <a:ea typeface="Inter"/>
                <a:cs typeface="Inter"/>
                <a:sym typeface="Inter"/>
              </a:rPr>
              <a:t> humans began to experiment with farming and settling down. These changes slowly led to more permanent communities, social complexity, and the </a:t>
            </a:r>
            <a:r>
              <a:rPr b="1" lang="en" sz="1200">
                <a:solidFill>
                  <a:srgbClr val="E95C3D"/>
                </a:solidFill>
                <a:latin typeface="Inter"/>
                <a:ea typeface="Inter"/>
                <a:cs typeface="Inter"/>
                <a:sym typeface="Inter"/>
              </a:rPr>
              <a:t>beginnings of civilization</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1000"/>
              </a:spcBef>
              <a:spcAft>
                <a:spcPts val="1000"/>
              </a:spcAft>
              <a:buNone/>
            </a:pPr>
            <a:r>
              <a:t/>
            </a:r>
            <a:endParaRPr b="1" sz="1200">
              <a:solidFill>
                <a:schemeClr val="dk1"/>
              </a:solidFill>
              <a:latin typeface="Inter"/>
              <a:ea typeface="Inter"/>
              <a:cs typeface="Inter"/>
              <a:sym typeface="Inter"/>
            </a:endParaRPr>
          </a:p>
        </p:txBody>
      </p:sp>
      <p:sp>
        <p:nvSpPr>
          <p:cNvPr id="98" name="Google Shape;98;p15"/>
          <p:cNvSpPr txBox="1"/>
          <p:nvPr/>
        </p:nvSpPr>
        <p:spPr>
          <a:xfrm>
            <a:off x="32715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Environmental Adaptation</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Early humans adapted to a  range of </a:t>
            </a:r>
            <a:r>
              <a:rPr b="1" lang="en" sz="1200" u="sng">
                <a:solidFill>
                  <a:srgbClr val="E95C3D"/>
                </a:solidFill>
                <a:latin typeface="Inter"/>
                <a:ea typeface="Inter"/>
                <a:cs typeface="Inter"/>
                <a:sym typeface="Inter"/>
              </a:rPr>
              <a:t>environments</a:t>
            </a:r>
            <a:r>
              <a:rPr lang="en" sz="1200">
                <a:solidFill>
                  <a:schemeClr val="dk1"/>
                </a:solidFill>
                <a:latin typeface="Inter"/>
                <a:ea typeface="Inter"/>
                <a:cs typeface="Inter"/>
                <a:sym typeface="Inter"/>
              </a:rPr>
              <a:t> by developing survival strategies such as </a:t>
            </a:r>
            <a:r>
              <a:rPr b="1" lang="en" sz="1200" u="sng">
                <a:solidFill>
                  <a:srgbClr val="E95C3D"/>
                </a:solidFill>
                <a:latin typeface="Inter"/>
                <a:ea typeface="Inter"/>
                <a:cs typeface="Inter"/>
                <a:sym typeface="Inter"/>
              </a:rPr>
              <a:t>building shelters, wearing clothing, and using fire</a:t>
            </a:r>
            <a:r>
              <a:rPr lang="en" sz="1200">
                <a:solidFill>
                  <a:schemeClr val="dk1"/>
                </a:solidFill>
                <a:latin typeface="Inter"/>
                <a:ea typeface="Inter"/>
                <a:cs typeface="Inter"/>
                <a:sym typeface="Inter"/>
              </a:rPr>
              <a:t> for warmth and cooking. Their </a:t>
            </a:r>
            <a:r>
              <a:rPr b="1" lang="en" sz="1200" u="sng">
                <a:solidFill>
                  <a:srgbClr val="E95C3D"/>
                </a:solidFill>
                <a:latin typeface="Inter"/>
                <a:ea typeface="Inter"/>
                <a:cs typeface="Inter"/>
                <a:sym typeface="Inter"/>
              </a:rPr>
              <a:t>mobility</a:t>
            </a:r>
            <a:r>
              <a:rPr lang="en" sz="1200">
                <a:solidFill>
                  <a:schemeClr val="dk1"/>
                </a:solidFill>
                <a:latin typeface="Inter"/>
                <a:ea typeface="Inter"/>
                <a:cs typeface="Inter"/>
                <a:sym typeface="Inter"/>
              </a:rPr>
              <a:t> helped them move with the seasons and locate food and water sources.</a:t>
            </a:r>
            <a:endParaRPr sz="1200">
              <a:solidFill>
                <a:schemeClr val="dk1"/>
              </a:solidFill>
              <a:latin typeface="Inter"/>
              <a:ea typeface="Inter"/>
              <a:cs typeface="Inter"/>
              <a:sym typeface="Inter"/>
            </a:endParaRPr>
          </a:p>
        </p:txBody>
      </p:sp>
      <p:sp>
        <p:nvSpPr>
          <p:cNvPr id="99" name="Google Shape;99;p1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00" name="Google Shape;100;p15"/>
          <p:cNvSpPr txBox="1"/>
          <p:nvPr/>
        </p:nvSpPr>
        <p:spPr>
          <a:xfrm>
            <a:off x="2750725" y="3728575"/>
            <a:ext cx="22242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Technological Innovations</a:t>
            </a:r>
            <a:r>
              <a:rPr b="1"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Paleolithic people created tools from </a:t>
            </a:r>
            <a:r>
              <a:rPr b="1" lang="en" sz="1200" u="sng">
                <a:solidFill>
                  <a:srgbClr val="E95C3D"/>
                </a:solidFill>
                <a:latin typeface="Inter"/>
                <a:ea typeface="Inter"/>
                <a:cs typeface="Inter"/>
                <a:sym typeface="Inter"/>
              </a:rPr>
              <a:t>stone, bone, and wood</a:t>
            </a:r>
            <a:r>
              <a:rPr lang="en" sz="1200">
                <a:solidFill>
                  <a:schemeClr val="dk1"/>
                </a:solidFill>
                <a:latin typeface="Inter"/>
                <a:ea typeface="Inter"/>
                <a:cs typeface="Inter"/>
                <a:sym typeface="Inter"/>
              </a:rPr>
              <a:t> to hunt animals, gather plants, and process food. Later, during the Mesolithic Era, humans invented more </a:t>
            </a:r>
            <a:r>
              <a:rPr b="1" lang="en" sz="1200" u="sng">
                <a:solidFill>
                  <a:srgbClr val="E95C3D"/>
                </a:solidFill>
                <a:latin typeface="Inter"/>
                <a:ea typeface="Inter"/>
                <a:cs typeface="Inter"/>
                <a:sym typeface="Inter"/>
              </a:rPr>
              <a:t>advanced tools, pottery, and fishing gear</a:t>
            </a:r>
            <a:r>
              <a:rPr lang="en" sz="1200">
                <a:solidFill>
                  <a:schemeClr val="dk1"/>
                </a:solidFill>
                <a:latin typeface="Inter"/>
                <a:ea typeface="Inter"/>
                <a:cs typeface="Inter"/>
                <a:sym typeface="Inter"/>
              </a:rPr>
              <a:t> that improved daily life.</a:t>
            </a:r>
            <a:endParaRPr sz="1200">
              <a:solidFill>
                <a:schemeClr val="dk1"/>
              </a:solidFill>
              <a:latin typeface="Inter"/>
              <a:ea typeface="Inter"/>
              <a:cs typeface="Inter"/>
              <a:sym typeface="Inter"/>
            </a:endParaRPr>
          </a:p>
        </p:txBody>
      </p:sp>
      <p:sp>
        <p:nvSpPr>
          <p:cNvPr id="101" name="Google Shape;101;p15"/>
          <p:cNvSpPr txBox="1"/>
          <p:nvPr/>
        </p:nvSpPr>
        <p:spPr>
          <a:xfrm>
            <a:off x="5189000" y="3728575"/>
            <a:ext cx="2209500" cy="261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Resource Strategies:</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Early humans were primarily </a:t>
            </a:r>
            <a:r>
              <a:rPr b="1" lang="en" sz="1200" u="sng">
                <a:solidFill>
                  <a:srgbClr val="E95C3D"/>
                </a:solidFill>
                <a:latin typeface="Inter"/>
                <a:ea typeface="Inter"/>
                <a:cs typeface="Inter"/>
                <a:sym typeface="Inter"/>
              </a:rPr>
              <a:t>foragers,</a:t>
            </a:r>
            <a:r>
              <a:rPr lang="en" sz="1200">
                <a:solidFill>
                  <a:schemeClr val="dk1"/>
                </a:solidFill>
                <a:latin typeface="Inter"/>
                <a:ea typeface="Inter"/>
                <a:cs typeface="Inter"/>
                <a:sym typeface="Inter"/>
              </a:rPr>
              <a:t> gathering plants and hunting animals in </a:t>
            </a:r>
            <a:r>
              <a:rPr b="1" lang="en" sz="1200" u="sng">
                <a:solidFill>
                  <a:srgbClr val="E95C3D"/>
                </a:solidFill>
                <a:latin typeface="Inter"/>
                <a:ea typeface="Inter"/>
                <a:cs typeface="Inter"/>
                <a:sym typeface="Inter"/>
              </a:rPr>
              <a:t>small, mobile groups.</a:t>
            </a:r>
            <a:r>
              <a:rPr lang="en" sz="1200">
                <a:solidFill>
                  <a:schemeClr val="dk1"/>
                </a:solidFill>
                <a:latin typeface="Inter"/>
                <a:ea typeface="Inter"/>
                <a:cs typeface="Inter"/>
                <a:sym typeface="Inter"/>
              </a:rPr>
              <a:t> Over time, some communities began </a:t>
            </a:r>
            <a:r>
              <a:rPr b="1" lang="en" sz="1200" u="sng">
                <a:solidFill>
                  <a:srgbClr val="E95C3D"/>
                </a:solidFill>
                <a:latin typeface="Inter"/>
                <a:ea typeface="Inter"/>
                <a:cs typeface="Inter"/>
                <a:sym typeface="Inter"/>
              </a:rPr>
              <a:t>farming,</a:t>
            </a:r>
            <a:r>
              <a:rPr lang="en" sz="1200">
                <a:solidFill>
                  <a:schemeClr val="dk1"/>
                </a:solidFill>
                <a:latin typeface="Inter"/>
                <a:ea typeface="Inter"/>
                <a:cs typeface="Inter"/>
                <a:sym typeface="Inter"/>
              </a:rPr>
              <a:t> which allowed them to settle in one place and led to the development of more </a:t>
            </a:r>
            <a:r>
              <a:rPr b="1" lang="en" sz="1200" u="sng">
                <a:solidFill>
                  <a:srgbClr val="E95C3D"/>
                </a:solidFill>
                <a:latin typeface="Inter"/>
                <a:ea typeface="Inter"/>
                <a:cs typeface="Inter"/>
                <a:sym typeface="Inter"/>
              </a:rPr>
              <a:t>complex societies</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102" name="Google Shape;102;p15"/>
          <p:cNvSpPr txBox="1"/>
          <p:nvPr/>
        </p:nvSpPr>
        <p:spPr>
          <a:xfrm>
            <a:off x="2465442" y="3087925"/>
            <a:ext cx="4137300" cy="4311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Core Aspects of Early Human Life</a:t>
            </a:r>
            <a:endParaRPr b="1" sz="1500">
              <a:solidFill>
                <a:schemeClr val="dk1"/>
              </a:solidFill>
              <a:latin typeface="Inter"/>
              <a:ea typeface="Inter"/>
              <a:cs typeface="Inter"/>
              <a:sym typeface="Inter"/>
            </a:endParaRPr>
          </a:p>
        </p:txBody>
      </p:sp>
      <p:sp>
        <p:nvSpPr>
          <p:cNvPr id="103" name="Google Shape;103;p15"/>
          <p:cNvSpPr txBox="1"/>
          <p:nvPr/>
        </p:nvSpPr>
        <p:spPr>
          <a:xfrm>
            <a:off x="1203638" y="7058869"/>
            <a:ext cx="1547100" cy="4065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Continuities</a:t>
            </a:r>
            <a:endParaRPr b="1" sz="1200">
              <a:solidFill>
                <a:schemeClr val="dk1"/>
              </a:solidFill>
              <a:latin typeface="Inter"/>
              <a:ea typeface="Inter"/>
              <a:cs typeface="Inter"/>
              <a:sym typeface="Inter"/>
            </a:endParaRPr>
          </a:p>
        </p:txBody>
      </p:sp>
      <p:sp>
        <p:nvSpPr>
          <p:cNvPr id="104" name="Google Shape;104;p15"/>
          <p:cNvSpPr txBox="1"/>
          <p:nvPr/>
        </p:nvSpPr>
        <p:spPr>
          <a:xfrm>
            <a:off x="4102125" y="7616575"/>
            <a:ext cx="27945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development of farming led to </a:t>
            </a:r>
            <a:r>
              <a:rPr b="1" lang="en" sz="1200" u="sng">
                <a:solidFill>
                  <a:srgbClr val="E95C3D"/>
                </a:solidFill>
                <a:latin typeface="Inter"/>
                <a:ea typeface="Inter"/>
                <a:cs typeface="Inter"/>
                <a:sym typeface="Inter"/>
              </a:rPr>
              <a:t>permanent settlements</a:t>
            </a:r>
            <a:r>
              <a:rPr lang="en" sz="1200">
                <a:solidFill>
                  <a:schemeClr val="dk1"/>
                </a:solidFill>
                <a:latin typeface="Inter"/>
                <a:ea typeface="Inter"/>
                <a:cs typeface="Inter"/>
                <a:sym typeface="Inter"/>
              </a:rPr>
              <a:t>. The division of labor became more specialized. New technologies like pottery and polished tools emerged over time. Technological innovation was a </a:t>
            </a:r>
            <a:r>
              <a:rPr b="1" lang="en" sz="1200" u="sng">
                <a:solidFill>
                  <a:srgbClr val="E95C3D"/>
                </a:solidFill>
                <a:latin typeface="Inter"/>
                <a:ea typeface="Inter"/>
                <a:cs typeface="Inter"/>
                <a:sym typeface="Inter"/>
              </a:rPr>
              <a:t>slow but powerful force</a:t>
            </a:r>
            <a:r>
              <a:rPr lang="en" sz="1200">
                <a:solidFill>
                  <a:schemeClr val="dk1"/>
                </a:solidFill>
                <a:latin typeface="Inter"/>
                <a:ea typeface="Inter"/>
                <a:cs typeface="Inter"/>
                <a:sym typeface="Inter"/>
              </a:rPr>
              <a:t> in human development.</a:t>
            </a:r>
            <a:endParaRPr sz="1200">
              <a:solidFill>
                <a:schemeClr val="dk1"/>
              </a:solidFill>
              <a:latin typeface="Inter"/>
              <a:ea typeface="Inter"/>
              <a:cs typeface="Inter"/>
              <a:sym typeface="Inter"/>
            </a:endParaRPr>
          </a:p>
        </p:txBody>
      </p:sp>
      <p:sp>
        <p:nvSpPr>
          <p:cNvPr id="105" name="Google Shape;105;p15"/>
          <p:cNvSpPr txBox="1"/>
          <p:nvPr/>
        </p:nvSpPr>
        <p:spPr>
          <a:xfrm>
            <a:off x="861025" y="6499163"/>
            <a:ext cx="6003600" cy="4320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Key Insights for Understanding Early Human History</a:t>
            </a:r>
            <a:endParaRPr b="1" sz="1500">
              <a:solidFill>
                <a:schemeClr val="dk1"/>
              </a:solidFill>
              <a:latin typeface="Inter"/>
              <a:ea typeface="Inter"/>
              <a:cs typeface="Inter"/>
              <a:sym typeface="Inter"/>
            </a:endParaRPr>
          </a:p>
        </p:txBody>
      </p:sp>
      <p:sp>
        <p:nvSpPr>
          <p:cNvPr id="106" name="Google Shape;106;p15"/>
          <p:cNvSpPr txBox="1"/>
          <p:nvPr/>
        </p:nvSpPr>
        <p:spPr>
          <a:xfrm>
            <a:off x="4974938" y="7058869"/>
            <a:ext cx="1547100" cy="4065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Changes</a:t>
            </a:r>
            <a:endParaRPr b="1" sz="1200">
              <a:solidFill>
                <a:schemeClr val="dk1"/>
              </a:solidFill>
              <a:latin typeface="Inter"/>
              <a:ea typeface="Inter"/>
              <a:cs typeface="Inter"/>
              <a:sym typeface="Inter"/>
            </a:endParaRPr>
          </a:p>
        </p:txBody>
      </p:sp>
      <p:sp>
        <p:nvSpPr>
          <p:cNvPr id="107" name="Google Shape;107;p15"/>
          <p:cNvSpPr txBox="1"/>
          <p:nvPr/>
        </p:nvSpPr>
        <p:spPr>
          <a:xfrm>
            <a:off x="893025" y="7616575"/>
            <a:ext cx="2919000" cy="1806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Humans continued to </a:t>
            </a:r>
            <a:r>
              <a:rPr b="1" lang="en" sz="1200" u="sng">
                <a:solidFill>
                  <a:srgbClr val="E95C3D"/>
                </a:solidFill>
                <a:latin typeface="Inter"/>
                <a:ea typeface="Inter"/>
                <a:cs typeface="Inter"/>
                <a:sym typeface="Inter"/>
              </a:rPr>
              <a:t>rely on nature</a:t>
            </a:r>
            <a:r>
              <a:rPr lang="en" sz="1200">
                <a:solidFill>
                  <a:schemeClr val="dk1"/>
                </a:solidFill>
                <a:latin typeface="Inter"/>
                <a:ea typeface="Inter"/>
                <a:cs typeface="Inter"/>
                <a:sym typeface="Inter"/>
              </a:rPr>
              <a:t> for survival. They lived in small, cooperative groups with flexible roles. Their lifeways remained mobile for much of the period. Early humans were </a:t>
            </a:r>
            <a:r>
              <a:rPr b="1" lang="en" sz="1200" u="sng">
                <a:solidFill>
                  <a:srgbClr val="E95C3D"/>
                </a:solidFill>
                <a:latin typeface="Inter"/>
                <a:ea typeface="Inter"/>
                <a:cs typeface="Inter"/>
                <a:sym typeface="Inter"/>
              </a:rPr>
              <a:t>not passive</a:t>
            </a:r>
            <a:r>
              <a:rPr lang="en" sz="1200">
                <a:solidFill>
                  <a:schemeClr val="dk1"/>
                </a:solidFill>
                <a:latin typeface="Inter"/>
                <a:ea typeface="Inter"/>
                <a:cs typeface="Inter"/>
                <a:sym typeface="Inter"/>
              </a:rPr>
              <a:t>—they shaped and were shaped by their environments.</a:t>
            </a:r>
            <a:endParaRPr sz="1200">
              <a:solidFill>
                <a:schemeClr val="dk1"/>
              </a:solidFill>
              <a:latin typeface="Inter"/>
              <a:ea typeface="Inter"/>
              <a:cs typeface="Inter"/>
              <a:sym typeface="Inter"/>
            </a:endParaRPr>
          </a:p>
        </p:txBody>
      </p:sp>
      <p:pic>
        <p:nvPicPr>
          <p:cNvPr id="108" name="Google Shape;108;p15" title="Context@2x transparent.png"/>
          <p:cNvPicPr preferRelativeResize="0"/>
          <p:nvPr/>
        </p:nvPicPr>
        <p:blipFill>
          <a:blip r:embed="rId5">
            <a:alphaModFix/>
          </a:blip>
          <a:stretch>
            <a:fillRect/>
          </a:stretch>
        </p:blipFill>
        <p:spPr>
          <a:xfrm>
            <a:off x="1186924" y="2747874"/>
            <a:ext cx="920600" cy="920600"/>
          </a:xfrm>
          <a:prstGeom prst="rect">
            <a:avLst/>
          </a:prstGeom>
          <a:noFill/>
          <a:ln>
            <a:noFill/>
          </a:ln>
        </p:spPr>
      </p:pic>
      <p:pic>
        <p:nvPicPr>
          <p:cNvPr id="109" name="Google Shape;109;p15"/>
          <p:cNvPicPr preferRelativeResize="0"/>
          <p:nvPr/>
        </p:nvPicPr>
        <p:blipFill>
          <a:blip r:embed="rId6">
            <a:alphaModFix/>
          </a:blip>
          <a:stretch>
            <a:fillRect/>
          </a:stretch>
        </p:blipFill>
        <p:spPr>
          <a:xfrm>
            <a:off x="216272" y="110272"/>
            <a:ext cx="1041739" cy="4319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6"/>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000">
                <a:solidFill>
                  <a:schemeClr val="dk1"/>
                </a:solidFill>
                <a:latin typeface="Plus Jakarta Sans"/>
                <a:ea typeface="Plus Jakarta Sans"/>
                <a:cs typeface="Plus Jakarta Sans"/>
                <a:sym typeface="Plus Jakarta Sans"/>
              </a:rPr>
              <a:t>Modern Foragers:</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i="1" lang="en" sz="2000">
                <a:solidFill>
                  <a:schemeClr val="dk1"/>
                </a:solidFill>
                <a:latin typeface="Plus Jakarta Sans"/>
                <a:ea typeface="Plus Jakarta Sans"/>
                <a:cs typeface="Plus Jakarta Sans"/>
                <a:sym typeface="Plus Jakarta Sans"/>
              </a:rPr>
              <a:t>Exploring the Hadza of Tanzania</a:t>
            </a:r>
            <a:endParaRPr i="1" sz="2000">
              <a:solidFill>
                <a:schemeClr val="dk1"/>
              </a:solidFill>
              <a:latin typeface="Plus Jakarta Sans"/>
              <a:ea typeface="Plus Jakarta Sans"/>
              <a:cs typeface="Plus Jakarta Sans"/>
              <a:sym typeface="Plus Jakarta Sans"/>
            </a:endParaRPr>
          </a:p>
        </p:txBody>
      </p:sp>
      <p:pic>
        <p:nvPicPr>
          <p:cNvPr id="115" name="Google Shape;115;p16"/>
          <p:cNvPicPr preferRelativeResize="0"/>
          <p:nvPr/>
        </p:nvPicPr>
        <p:blipFill>
          <a:blip r:embed="rId3">
            <a:alphaModFix/>
          </a:blip>
          <a:stretch>
            <a:fillRect/>
          </a:stretch>
        </p:blipFill>
        <p:spPr>
          <a:xfrm>
            <a:off x="411339" y="138677"/>
            <a:ext cx="1067091" cy="442500"/>
          </a:xfrm>
          <a:prstGeom prst="rect">
            <a:avLst/>
          </a:prstGeom>
          <a:noFill/>
          <a:ln>
            <a:noFill/>
          </a:ln>
        </p:spPr>
      </p:pic>
      <p:sp>
        <p:nvSpPr>
          <p:cNvPr id="116" name="Google Shape;116;p16"/>
          <p:cNvSpPr txBox="1"/>
          <p:nvPr/>
        </p:nvSpPr>
        <p:spPr>
          <a:xfrm>
            <a:off x="400050" y="1038050"/>
            <a:ext cx="68580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latin typeface="Inter"/>
                <a:ea typeface="Inter"/>
                <a:cs typeface="Inter"/>
                <a:sym typeface="Inter"/>
              </a:rPr>
              <a:t>Using this </a:t>
            </a:r>
            <a:r>
              <a:rPr lang="en" sz="1200" u="sng">
                <a:solidFill>
                  <a:schemeClr val="hlink"/>
                </a:solidFill>
                <a:latin typeface="Inter"/>
                <a:ea typeface="Inter"/>
                <a:cs typeface="Inter"/>
                <a:sym typeface="Inter"/>
                <a:hlinkClick r:id="rId4"/>
              </a:rPr>
              <a:t>site,</a:t>
            </a:r>
            <a:r>
              <a:rPr lang="en" sz="1200">
                <a:latin typeface="Inter"/>
                <a:ea typeface="Inter"/>
                <a:cs typeface="Inter"/>
                <a:sym typeface="Inter"/>
              </a:rPr>
              <a:t> complete the table below.</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17" name="Google Shape;117;p16"/>
          <p:cNvSpPr/>
          <p:nvPr/>
        </p:nvSpPr>
        <p:spPr>
          <a:xfrm>
            <a:off x="506300" y="1583363"/>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Changes &amp; Challenges</a:t>
            </a:r>
            <a:endParaRPr b="1" sz="1700">
              <a:solidFill>
                <a:schemeClr val="dk1"/>
              </a:solidFill>
              <a:latin typeface="Inter"/>
              <a:ea typeface="Inter"/>
              <a:cs typeface="Inter"/>
              <a:sym typeface="Inter"/>
            </a:endParaRPr>
          </a:p>
        </p:txBody>
      </p:sp>
      <p:sp>
        <p:nvSpPr>
          <p:cNvPr id="118" name="Google Shape;118;p16"/>
          <p:cNvSpPr/>
          <p:nvPr/>
        </p:nvSpPr>
        <p:spPr>
          <a:xfrm>
            <a:off x="498125" y="2450525"/>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Hadza’s land is being taken over by farming and livestock herding from neighboring communities, which reduces the land and resources they depend on for hunting and gathering.</a:t>
            </a:r>
            <a:endParaRPr b="1" sz="1200">
              <a:solidFill>
                <a:srgbClr val="EA5B3D"/>
              </a:solidFill>
              <a:latin typeface="Inter"/>
              <a:ea typeface="Inter"/>
              <a:cs typeface="Inter"/>
              <a:sym typeface="Inter"/>
            </a:endParaRPr>
          </a:p>
        </p:txBody>
      </p:sp>
      <p:sp>
        <p:nvSpPr>
          <p:cNvPr id="119" name="Google Shape;119;p16"/>
          <p:cNvSpPr txBox="1"/>
          <p:nvPr/>
        </p:nvSpPr>
        <p:spPr>
          <a:xfrm>
            <a:off x="506300" y="20448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How is the Hadza way of life threatened today?</a:t>
            </a:r>
            <a:endParaRPr sz="1200">
              <a:solidFill>
                <a:schemeClr val="dk1"/>
              </a:solidFill>
              <a:latin typeface="Inter"/>
              <a:ea typeface="Inter"/>
              <a:cs typeface="Inter"/>
              <a:sym typeface="Inter"/>
            </a:endParaRPr>
          </a:p>
        </p:txBody>
      </p:sp>
      <p:sp>
        <p:nvSpPr>
          <p:cNvPr id="120" name="Google Shape;120;p16"/>
          <p:cNvSpPr txBox="1"/>
          <p:nvPr/>
        </p:nvSpPr>
        <p:spPr>
          <a:xfrm>
            <a:off x="506300" y="3798500"/>
            <a:ext cx="6759900" cy="28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actions are being taken to protect their land and rights?</a:t>
            </a:r>
            <a:endParaRPr sz="1200">
              <a:solidFill>
                <a:schemeClr val="dk1"/>
              </a:solidFill>
              <a:latin typeface="Inter"/>
              <a:ea typeface="Inter"/>
              <a:cs typeface="Inter"/>
              <a:sym typeface="Inter"/>
            </a:endParaRPr>
          </a:p>
        </p:txBody>
      </p:sp>
      <p:sp>
        <p:nvSpPr>
          <p:cNvPr id="121" name="Google Shape;121;p16"/>
          <p:cNvSpPr/>
          <p:nvPr/>
        </p:nvSpPr>
        <p:spPr>
          <a:xfrm>
            <a:off x="498125" y="4185300"/>
            <a:ext cx="6759900" cy="11043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sz="1200">
                <a:solidFill>
                  <a:srgbClr val="EA5B3D"/>
                </a:solidFill>
                <a:latin typeface="Inter"/>
                <a:ea typeface="Inter"/>
                <a:cs typeface="Inter"/>
                <a:sym typeface="Inter"/>
              </a:rPr>
              <a:t>The Nature Conservancy is helping the Hadza secure legal rights to their land through government certificates that recognize their traditional ownership, allowing them to protect their homeland from outside threats.</a:t>
            </a:r>
            <a:endParaRPr b="1" sz="1200">
              <a:solidFill>
                <a:srgbClr val="EA5B3D"/>
              </a:solidFill>
              <a:latin typeface="Inter"/>
              <a:ea typeface="Inter"/>
              <a:cs typeface="Inter"/>
              <a:sym typeface="Inter"/>
            </a:endParaRPr>
          </a:p>
        </p:txBody>
      </p:sp>
      <p:sp>
        <p:nvSpPr>
          <p:cNvPr id="122" name="Google Shape;122;p16"/>
          <p:cNvSpPr/>
          <p:nvPr/>
        </p:nvSpPr>
        <p:spPr>
          <a:xfrm>
            <a:off x="506300" y="5552188"/>
            <a:ext cx="6759900" cy="3783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Collaborative Synthesis</a:t>
            </a:r>
            <a:endParaRPr b="1" sz="1700">
              <a:solidFill>
                <a:schemeClr val="dk1"/>
              </a:solidFill>
              <a:latin typeface="Inter"/>
              <a:ea typeface="Inter"/>
              <a:cs typeface="Inter"/>
              <a:sym typeface="Inter"/>
            </a:endParaRPr>
          </a:p>
        </p:txBody>
      </p:sp>
      <p:sp>
        <p:nvSpPr>
          <p:cNvPr id="123" name="Google Shape;123;p16"/>
          <p:cNvSpPr txBox="1"/>
          <p:nvPr/>
        </p:nvSpPr>
        <p:spPr>
          <a:xfrm>
            <a:off x="506300" y="6036175"/>
            <a:ext cx="6759900" cy="5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Directions: With your new partner, take turns teaching what you learned about the Hadza people. Use the space below to jot down notes.</a:t>
            </a:r>
            <a:endParaRPr sz="1200">
              <a:solidFill>
                <a:schemeClr val="dk1"/>
              </a:solidFill>
              <a:latin typeface="Inter"/>
              <a:ea typeface="Inter"/>
              <a:cs typeface="Inter"/>
              <a:sym typeface="Inter"/>
            </a:endParaRPr>
          </a:p>
        </p:txBody>
      </p:sp>
      <p:sp>
        <p:nvSpPr>
          <p:cNvPr id="124" name="Google Shape;124;p16"/>
          <p:cNvSpPr/>
          <p:nvPr/>
        </p:nvSpPr>
        <p:spPr>
          <a:xfrm>
            <a:off x="534750" y="7123150"/>
            <a:ext cx="6858000" cy="27060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317500" lvl="0" marL="457200" rtl="0" algn="l">
              <a:spcBef>
                <a:spcPts val="0"/>
              </a:spcBef>
              <a:spcAft>
                <a:spcPts val="0"/>
              </a:spcAft>
              <a:buSzPts val="1400"/>
              <a:buChar char="●"/>
            </a:pPr>
            <a:r>
              <a:rPr b="1" lang="en" sz="1200">
                <a:solidFill>
                  <a:srgbClr val="EA5B3D"/>
                </a:solidFill>
                <a:latin typeface="Inter"/>
                <a:ea typeface="Inter"/>
                <a:cs typeface="Inter"/>
                <a:sym typeface="Inter"/>
              </a:rPr>
              <a:t>The Hadza still practice traditional hunting and gathering, using bows and arrows to hunt animals and gathering wild plants, fruits, and honey from their natural environment.</a:t>
            </a:r>
            <a:endParaRPr b="1" sz="1200">
              <a:solidFill>
                <a:srgbClr val="EA5B3D"/>
              </a:solidFill>
              <a:latin typeface="Inter"/>
              <a:ea typeface="Inter"/>
              <a:cs typeface="Inter"/>
              <a:sym typeface="Inter"/>
            </a:endParaRPr>
          </a:p>
          <a:p>
            <a:pPr indent="-317500" lvl="0" marL="457200" rtl="0" algn="l">
              <a:spcBef>
                <a:spcPts val="0"/>
              </a:spcBef>
              <a:spcAft>
                <a:spcPts val="0"/>
              </a:spcAft>
              <a:buSzPts val="1400"/>
              <a:buChar char="●"/>
            </a:pPr>
            <a:r>
              <a:rPr b="1" lang="en" sz="1200">
                <a:solidFill>
                  <a:srgbClr val="EA5B3D"/>
                </a:solidFill>
                <a:latin typeface="Inter"/>
                <a:ea typeface="Inter"/>
                <a:cs typeface="Inter"/>
                <a:sym typeface="Inter"/>
              </a:rPr>
              <a:t>Their way of life is very similar to ancient hunter-gatherer societies because they rely on natural resources for survival without farming or raising animals. This makes the Hadza one of the last groups living much like humans did thousands of years ago.</a:t>
            </a:r>
            <a:endParaRPr b="1" sz="1200">
              <a:solidFill>
                <a:srgbClr val="EA5B3D"/>
              </a:solidFill>
              <a:latin typeface="Inter"/>
              <a:ea typeface="Inter"/>
              <a:cs typeface="Inter"/>
              <a:sym typeface="Inter"/>
            </a:endParaRPr>
          </a:p>
          <a:p>
            <a:pPr indent="0" lvl="0" marL="457200" rtl="0" algn="ctr">
              <a:spcBef>
                <a:spcPts val="0"/>
              </a:spcBef>
              <a:spcAft>
                <a:spcPts val="0"/>
              </a:spcAft>
              <a:buNone/>
            </a:pPr>
            <a:r>
              <a:t/>
            </a:r>
            <a:endParaRPr/>
          </a:p>
        </p:txBody>
      </p:sp>
      <p:sp>
        <p:nvSpPr>
          <p:cNvPr id="125" name="Google Shape;125;p16"/>
          <p:cNvSpPr txBox="1"/>
          <p:nvPr/>
        </p:nvSpPr>
        <p:spPr>
          <a:xfrm>
            <a:off x="534900" y="6622875"/>
            <a:ext cx="6858000" cy="3783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Lifestyle &amp; Traditions</a:t>
            </a:r>
            <a:endParaRPr b="1">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